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8" r:id="rId2"/>
    <p:sldId id="336" r:id="rId3"/>
    <p:sldId id="335" r:id="rId4"/>
    <p:sldId id="375" r:id="rId5"/>
    <p:sldId id="376" r:id="rId6"/>
    <p:sldId id="377" r:id="rId7"/>
    <p:sldId id="378" r:id="rId8"/>
    <p:sldId id="370" r:id="rId9"/>
    <p:sldId id="340" r:id="rId10"/>
    <p:sldId id="372" r:id="rId11"/>
    <p:sldId id="373" r:id="rId12"/>
    <p:sldId id="374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81" d="100"/>
          <a:sy n="81" d="100"/>
        </p:scale>
        <p:origin x="9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42A18-367B-5F4B-8FC5-94B32BC8DA89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DC001-47C4-664D-B25F-64C53A5E94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89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version 1991</a:t>
            </a:r>
          </a:p>
          <a:p>
            <a:r>
              <a:rPr lang="en-US" dirty="0"/>
              <a:t>GUI,</a:t>
            </a:r>
            <a:r>
              <a:rPr lang="en-US" baseline="0" dirty="0"/>
              <a:t> Web, scripting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4C72F-B32F-0947-8EA7-0D034CC47F5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5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CEAA-C715-C944-96D8-4D664BEFA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BE66EE-670C-BB49-A74A-A25AB025C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F73DB-057F-F446-AF55-59643629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FCED4-306C-CC41-842B-863E3F69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D3A-8CCB-384F-9ABD-A8750FE2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6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70E8-3E2D-C947-A300-C4438A37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063F98-71DB-2840-9E55-1527C0223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1A2E-9950-F340-B37A-F0273AAA4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FE2E2-0CA5-2B4A-8513-5DF7376A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80F80-03E6-F344-9556-504F8884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7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FE5FA9-3034-CA4A-97EE-45940EE7F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E3D6A-7EDC-5C42-8CBD-9F64E8612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483CA-D986-524C-9D3F-4986EDFD3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F85C2-7D3C-0648-B936-0C4D4BFA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6F1F2-B472-2648-B879-B58C7C19A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39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669" y="1"/>
            <a:ext cx="4699000" cy="687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4250" y="2771797"/>
            <a:ext cx="10790273" cy="1983084"/>
          </a:xfrm>
        </p:spPr>
        <p:txBody>
          <a:bodyPr anchor="t"/>
          <a:lstStyle>
            <a:lvl1pPr>
              <a:defRPr sz="3733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4249" y="2142502"/>
            <a:ext cx="8534400" cy="629295"/>
          </a:xfrm>
        </p:spPr>
        <p:txBody>
          <a:bodyPr anchor="b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/>
          </p:nvPr>
        </p:nvSpPr>
        <p:spPr>
          <a:xfrm>
            <a:off x="394250" y="5919049"/>
            <a:ext cx="2798129" cy="690033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2"/>
          </p:nvPr>
        </p:nvSpPr>
        <p:spPr>
          <a:xfrm>
            <a:off x="3271597" y="5925826"/>
            <a:ext cx="2912635" cy="690033"/>
          </a:xfrm>
        </p:spPr>
        <p:txBody>
          <a:bodyPr>
            <a:noAutofit/>
          </a:bodyPr>
          <a:lstStyle>
            <a:lvl1pPr marL="0" indent="0" algn="l"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de-DE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5" y="347465"/>
            <a:ext cx="3899223" cy="12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70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ld + Titel + Tex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224224" y="1514662"/>
            <a:ext cx="4569361" cy="409206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0"/>
              </a:spcBef>
              <a:buNone/>
              <a:defRPr sz="2400" b="0" i="0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Textfeld für Bildinformationen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37563" y="441958"/>
            <a:ext cx="11156021" cy="7213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spcBef>
                <a:spcPts val="0"/>
              </a:spcBef>
              <a:buNone/>
              <a:defRPr sz="2933" b="1" baseline="0">
                <a:latin typeface="Helvetica"/>
                <a:cs typeface="Helvetica"/>
              </a:defRPr>
            </a:lvl1pPr>
          </a:lstStyle>
          <a:p>
            <a:pPr lvl="0"/>
            <a:r>
              <a:rPr lang="de-DE" dirty="0"/>
              <a:t>Bildtitel und Unterschrift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sz="quarter" idx="16" hasCustomPrompt="1"/>
          </p:nvPr>
        </p:nvSpPr>
        <p:spPr>
          <a:xfrm>
            <a:off x="438725" y="1514662"/>
            <a:ext cx="6419276" cy="4359089"/>
          </a:xfrm>
          <a:prstGeom prst="rect">
            <a:avLst/>
          </a:prstGeom>
        </p:spPr>
        <p:txBody>
          <a:bodyPr vert="horz" lIns="82918" tIns="41459" rIns="82918" bIns="41459"/>
          <a:lstStyle>
            <a:lvl1pPr>
              <a:defRPr sz="2400"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990503" indent="-380962">
              <a:buFont typeface="Arial" panose="020B0604020202020204" pitchFamily="34" charset="0"/>
              <a:buChar char="•"/>
              <a:defRPr sz="1867" b="0">
                <a:latin typeface="Helvetica" panose="020B0604020202020204" pitchFamily="34" charset="0"/>
                <a:cs typeface="Helvetica" panose="020B0604020202020204" pitchFamily="34" charset="0"/>
              </a:defRPr>
            </a:lvl2pPr>
          </a:lstStyle>
          <a:p>
            <a:pPr lvl="0"/>
            <a:r>
              <a:rPr lang="de-DE" dirty="0"/>
              <a:t>Inhalt</a:t>
            </a:r>
          </a:p>
          <a:p>
            <a:pPr lvl="1"/>
            <a:r>
              <a:rPr lang="de-DE" dirty="0" err="1"/>
              <a:t>subpoint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7"/>
          </p:nvPr>
        </p:nvSpPr>
        <p:spPr>
          <a:xfrm>
            <a:off x="637563" y="6311613"/>
            <a:ext cx="466491" cy="366183"/>
          </a:xfrm>
          <a:solidFill>
            <a:srgbClr val="FFFFFF">
              <a:alpha val="69804"/>
            </a:srgbClr>
          </a:solidFill>
          <a:effectLst>
            <a:softEdge rad="31750"/>
          </a:effectLst>
        </p:spPr>
        <p:txBody>
          <a:bodyPr/>
          <a:lstStyle/>
          <a:p>
            <a:fld id="{1D522143-CE50-46CE-BAE4-BFE55FD4A96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6C08E73-0350-AE4B-B60E-3614059B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71741" y="6372093"/>
            <a:ext cx="51429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W. Schimmel, T. Vogl Python Beginner-Course</a:t>
            </a:r>
          </a:p>
        </p:txBody>
      </p:sp>
    </p:spTree>
    <p:extLst>
      <p:ext uri="{BB962C8B-B14F-4D97-AF65-F5344CB8AC3E}">
        <p14:creationId xmlns:p14="http://schemas.microsoft.com/office/powerpoint/2010/main" val="82448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C4B8-707A-C14E-90AD-C7820CB39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7D4A-D9F7-504C-BEB8-BA1606BB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A4C17-EE34-6D49-9C13-5CE645EE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1CAE7-AD64-AA46-9415-9C8F6219B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C211-A4D8-7F40-BC56-7EF6EBCD7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D8D74-64F5-9841-9526-2C3F4DB67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94614-D4E0-0842-B4E3-ADA8FE41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406F7-E74C-ED43-9AE8-EA4DBD2E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A2EB7-A221-7247-BDA4-A98E8B1F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8F106-6668-A742-BEA4-A94A00742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1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76053-4960-DB4E-A32D-992A7CB8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4DA0C-6928-9744-9BFB-21F1C7B6E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B455E-C286-214F-8AC7-CD2F33EE9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2E9AE-9522-D546-9688-4F6F76D2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2B146-41AB-374F-9974-D39D30D9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CD711-5D75-544E-9223-6F2DDF80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1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1B54E-45F8-234F-9327-FE04DCABA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9588F-FB79-0A4D-9DF0-75DB564FB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FCB4E-2B24-D244-9990-49D0C454C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6AF55-59BF-304A-8F05-0E60CB6C5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0123A4-D9D1-0245-88A7-E69E57E74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CCCDA3-9582-B54D-A6EF-2A35CCFB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D692B-F5E7-8243-B9E9-C3E220F3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7437C9-92F6-1540-8665-7FC75025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7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284FC-ED6C-B645-9709-F4B9DAF2A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86822-D91A-8049-98AF-3C9E9D63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098F2-109A-8240-B03F-E89BE605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4609A-11C5-EE45-8C00-87BD7D1F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F003E9-31C5-9141-B85F-37D92A1D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C503C-26BC-834A-AD1E-2B2B94D65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96AA1-855D-AA46-B010-FE708D1B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3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D213-9D59-E543-86D6-41D448D51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FEB47-B319-1440-9423-6F70CBD6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8E293-875E-FC4C-8E5A-8FF48C2D72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EE1E9-14C4-4545-A7DA-0F6380BAA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7EBD4-D419-2F43-9DA8-76E428DB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9C80B-2A7F-BF4A-986B-AC56685BF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F9EC-69D4-2449-B345-D8D7B56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CF8CC-A43F-6245-92CA-885F2B51B3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4E425-8B38-4C48-8F0E-5C1106DB7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9C370-6409-0247-95B1-C98E0053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88838-752E-B64C-8498-471AE9B52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FB8BC-2C38-EF43-9862-C8E84961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4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4AB30-9911-1748-BADA-85B19069B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00C19-E408-D145-8DF0-9B098D1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BE449-24E8-3E46-85C2-802854D6E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071AF-84DD-F545-94E4-D4CFFA77ADEF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29EA9-8731-FB4B-B373-9DE7AA068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438FB-C6D3-AA4B-A349-EDA0C3695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BA070-8CCC-9A40-91A5-C2EF600E9BD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Z1Yd7upQsX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#section=window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account.jetbrains.com/log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/>
          <p:cNvSpPr>
            <a:spLocks noGrp="1"/>
          </p:cNvSpPr>
          <p:nvPr>
            <p:ph type="ctrTitle"/>
          </p:nvPr>
        </p:nvSpPr>
        <p:spPr bwMode="auto">
          <a:xfrm>
            <a:off x="393701" y="2772833"/>
            <a:ext cx="10790767" cy="19812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Part 0: Installation &amp; Introduction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Untertitel 2"/>
          <p:cNvSpPr>
            <a:spLocks noGrp="1"/>
          </p:cNvSpPr>
          <p:nvPr>
            <p:ph type="subTitle" idx="1"/>
          </p:nvPr>
        </p:nvSpPr>
        <p:spPr>
          <a:xfrm>
            <a:off x="393700" y="2142067"/>
            <a:ext cx="8534400" cy="630767"/>
          </a:xfrm>
        </p:spPr>
        <p:txBody>
          <a:bodyPr/>
          <a:lstStyle/>
          <a:p>
            <a:r>
              <a:rPr lang="en-US" dirty="0"/>
              <a:t>Python Beginners-Course</a:t>
            </a:r>
            <a:endParaRPr lang="de-DE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853BC8F-579B-3646-9E48-542ACF794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788325"/>
            <a:ext cx="2428752" cy="853691"/>
          </a:xfrm>
          <a:prstGeom prst="rect">
            <a:avLst/>
          </a:prstGeom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BFB0E75A-CB65-3D4E-B568-DF9EAD08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15" y="335613"/>
            <a:ext cx="1302356" cy="1660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F70A8A-874F-7941-A0AE-017331957F6A}"/>
              </a:ext>
            </a:extLst>
          </p:cNvPr>
          <p:cNvSpPr/>
          <p:nvPr/>
        </p:nvSpPr>
        <p:spPr>
          <a:xfrm>
            <a:off x="393700" y="4695720"/>
            <a:ext cx="6096000" cy="20617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2133" dirty="0"/>
              <a:t>Martin Radenz (</a:t>
            </a:r>
            <a:r>
              <a:rPr lang="de-DE" sz="2133" dirty="0" err="1"/>
              <a:t>radenz@tropos.de</a:t>
            </a:r>
            <a:r>
              <a:rPr lang="de-DE" sz="2133" dirty="0"/>
              <a:t>) </a:t>
            </a:r>
          </a:p>
          <a:p>
            <a:r>
              <a:rPr lang="de-DE" sz="2133" dirty="0">
                <a:solidFill>
                  <a:srgbClr val="000000"/>
                </a:solidFill>
              </a:rPr>
              <a:t>Willi Schimmel (</a:t>
            </a:r>
            <a:r>
              <a:rPr lang="de-DE" sz="2133" dirty="0" err="1">
                <a:solidFill>
                  <a:srgbClr val="000000"/>
                </a:solidFill>
              </a:rPr>
              <a:t>willi.schimmel@uni-leipzig.de</a:t>
            </a:r>
            <a:r>
              <a:rPr lang="de-DE" sz="2133" dirty="0">
                <a:solidFill>
                  <a:srgbClr val="000000"/>
                </a:solidFill>
              </a:rPr>
              <a:t>) </a:t>
            </a:r>
          </a:p>
          <a:p>
            <a:r>
              <a:rPr lang="de-DE" sz="2133" dirty="0">
                <a:solidFill>
                  <a:srgbClr val="000000"/>
                </a:solidFill>
              </a:rPr>
              <a:t>Teresa Vogl (</a:t>
            </a:r>
            <a:r>
              <a:rPr lang="de-DE" sz="2133" dirty="0" err="1">
                <a:solidFill>
                  <a:srgbClr val="000000"/>
                </a:solidFill>
              </a:rPr>
              <a:t>teresa.vogl@uni-leipzig.de</a:t>
            </a:r>
            <a:r>
              <a:rPr lang="de-DE" sz="2133" dirty="0">
                <a:solidFill>
                  <a:srgbClr val="000000"/>
                </a:solidFill>
              </a:rPr>
              <a:t>) </a:t>
            </a:r>
          </a:p>
          <a:p>
            <a:endParaRPr lang="de-DE" sz="2133" dirty="0"/>
          </a:p>
          <a:p>
            <a:endParaRPr lang="de-DE" sz="2133" dirty="0"/>
          </a:p>
          <a:p>
            <a:r>
              <a:rPr lang="de-DE" sz="2133" dirty="0"/>
              <a:t>LIM, 05. </a:t>
            </a:r>
            <a:r>
              <a:rPr lang="de-DE" sz="2133" dirty="0" err="1"/>
              <a:t>October</a:t>
            </a:r>
            <a:r>
              <a:rPr lang="de-DE" sz="2133" dirty="0"/>
              <a:t>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091999-8B30-0641-82B7-ABF1B30E08E8}"/>
              </a:ext>
            </a:extLst>
          </p:cNvPr>
          <p:cNvSpPr txBox="1"/>
          <p:nvPr/>
        </p:nvSpPr>
        <p:spPr>
          <a:xfrm>
            <a:off x="1977083" y="3730202"/>
            <a:ext cx="8237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/>
              <a:t>Recommended </a:t>
            </a:r>
            <a:r>
              <a:rPr lang="en-GB" sz="2000" smtClean="0"/>
              <a:t>Video</a:t>
            </a:r>
            <a:r>
              <a:rPr lang="en-GB" sz="2000" dirty="0"/>
              <a:t>:	</a:t>
            </a:r>
            <a:r>
              <a:rPr lang="en-GB" sz="2000" dirty="0">
                <a:hlinkClick r:id="rId4"/>
              </a:rPr>
              <a:t>https://www.youtube.com/watch?v=Z1Yd7upQsXY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128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833988" y="7497769"/>
            <a:ext cx="856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 Python Interpreter like Anaconda: PyCharm </a:t>
            </a:r>
            <a:r>
              <a:rPr lang="en-US" sz="2400" dirty="0">
                <a:sym typeface="Wingdings" pitchFamily="2" charset="2"/>
              </a:rPr>
              <a:t> Preferences --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A54D2-0FA5-D545-A03F-8863EF4FC593}"/>
              </a:ext>
            </a:extLst>
          </p:cNvPr>
          <p:cNvSpPr txBox="1"/>
          <p:nvPr/>
        </p:nvSpPr>
        <p:spPr>
          <a:xfrm>
            <a:off x="637563" y="1336589"/>
            <a:ext cx="265072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Adding a New Project: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939B1-5FA0-3640-B5D2-6043EB5D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3" y="1967319"/>
            <a:ext cx="4251029" cy="396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C459C-171D-9D4E-867C-8FF304A8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25" y="1967319"/>
            <a:ext cx="6631848" cy="39645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AE9E7-39A5-CB42-B2B9-4FB3B7A8D7A3}"/>
              </a:ext>
            </a:extLst>
          </p:cNvPr>
          <p:cNvSpPr txBox="1"/>
          <p:nvPr/>
        </p:nvSpPr>
        <p:spPr>
          <a:xfrm>
            <a:off x="5210126" y="1357277"/>
            <a:ext cx="634180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Specify location of your project &amp; configure interpreter: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BBD9EAA-9F1B-2543-B018-9C3BDAFB618C}"/>
              </a:ext>
            </a:extLst>
          </p:cNvPr>
          <p:cNvSpPr/>
          <p:nvPr/>
        </p:nvSpPr>
        <p:spPr>
          <a:xfrm rot="14208258">
            <a:off x="11462197" y="4494512"/>
            <a:ext cx="480811" cy="360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2DAA4AD-E543-C44B-ACB9-C51C8D462710}"/>
              </a:ext>
            </a:extLst>
          </p:cNvPr>
          <p:cNvSpPr/>
          <p:nvPr/>
        </p:nvSpPr>
        <p:spPr>
          <a:xfrm rot="2725489">
            <a:off x="6505263" y="3769265"/>
            <a:ext cx="480811" cy="360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B2CD9BAE-24AB-6440-9DDC-DB3E30B0EE0C}"/>
              </a:ext>
            </a:extLst>
          </p:cNvPr>
          <p:cNvSpPr/>
          <p:nvPr/>
        </p:nvSpPr>
        <p:spPr>
          <a:xfrm rot="20365265">
            <a:off x="5846653" y="5012789"/>
            <a:ext cx="1193295" cy="233139"/>
          </a:xfrm>
          <a:prstGeom prst="rightArrow">
            <a:avLst>
              <a:gd name="adj1" fmla="val 7387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64746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833988" y="7497769"/>
            <a:ext cx="856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 Python Interpreter like Anaconda: PyCharm </a:t>
            </a:r>
            <a:r>
              <a:rPr lang="en-US" sz="2400" dirty="0">
                <a:sym typeface="Wingdings" pitchFamily="2" charset="2"/>
              </a:rPr>
              <a:t> Preferences --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71FCC-D633-2D46-9A46-ABA602B5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92" y="1721447"/>
            <a:ext cx="6868867" cy="4585843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B7E3270-3942-EE4D-81A4-78276AF9B9A5}"/>
              </a:ext>
            </a:extLst>
          </p:cNvPr>
          <p:cNvSpPr/>
          <p:nvPr/>
        </p:nvSpPr>
        <p:spPr>
          <a:xfrm rot="12605226">
            <a:off x="1486879" y="2242714"/>
            <a:ext cx="480811" cy="36065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5EAA-2EB6-E04A-A2D5-DFC5B2E81994}"/>
              </a:ext>
            </a:extLst>
          </p:cNvPr>
          <p:cNvSpPr txBox="1"/>
          <p:nvPr/>
        </p:nvSpPr>
        <p:spPr>
          <a:xfrm>
            <a:off x="6740068" y="961952"/>
            <a:ext cx="7172093" cy="181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Specify path to Anaconda3 Python interpreter &amp; </a:t>
            </a:r>
          </a:p>
          <a:p>
            <a:r>
              <a:rPr lang="en-US" sz="1867" dirty="0" err="1"/>
              <a:t>conda</a:t>
            </a:r>
            <a:r>
              <a:rPr lang="en-US" sz="1867" dirty="0"/>
              <a:t> executable usually:</a:t>
            </a:r>
          </a:p>
          <a:p>
            <a:endParaRPr lang="en-US" sz="1867" dirty="0"/>
          </a:p>
          <a:p>
            <a:r>
              <a:rPr lang="en-US" sz="1867" dirty="0"/>
              <a:t>	/Users/[name]/anaconda3/bin/python</a:t>
            </a:r>
          </a:p>
          <a:p>
            <a:r>
              <a:rPr lang="en-US" sz="1867" dirty="0"/>
              <a:t>	/Users/[name]/anaconda3/bin/</a:t>
            </a:r>
            <a:r>
              <a:rPr lang="en-US" sz="1867" dirty="0" err="1"/>
              <a:t>conda</a:t>
            </a:r>
            <a:endParaRPr lang="en-US" sz="1867" dirty="0"/>
          </a:p>
          <a:p>
            <a:endParaRPr lang="en-US" sz="1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F72CF-EDE6-E24A-9C9F-5889C487C1B8}"/>
              </a:ext>
            </a:extLst>
          </p:cNvPr>
          <p:cNvSpPr txBox="1"/>
          <p:nvPr/>
        </p:nvSpPr>
        <p:spPr>
          <a:xfrm>
            <a:off x="7796011" y="3159617"/>
            <a:ext cx="290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Path specification depends on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417366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PyCharm Configuration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006C3110-39DB-3941-B188-EDDD48A66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44E60-5D96-3C46-AB59-C42DB787021C}"/>
              </a:ext>
            </a:extLst>
          </p:cNvPr>
          <p:cNvSpPr txBox="1"/>
          <p:nvPr/>
        </p:nvSpPr>
        <p:spPr>
          <a:xfrm>
            <a:off x="1833988" y="7497769"/>
            <a:ext cx="856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a Python Interpreter like Anaconda: PyCharm </a:t>
            </a:r>
            <a:r>
              <a:rPr lang="en-US" sz="2400" dirty="0">
                <a:sym typeface="Wingdings" pitchFamily="2" charset="2"/>
              </a:rPr>
              <a:t> Preferences --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6014A-DBAE-0744-BEF9-A5DA354E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2" y="1123598"/>
            <a:ext cx="8360224" cy="522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03A695-7EEE-A44C-AE08-0A2F311A171C}"/>
              </a:ext>
            </a:extLst>
          </p:cNvPr>
          <p:cNvSpPr txBox="1"/>
          <p:nvPr/>
        </p:nvSpPr>
        <p:spPr>
          <a:xfrm>
            <a:off x="9711559" y="2387952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…done</a:t>
            </a:r>
          </a:p>
        </p:txBody>
      </p:sp>
    </p:spTree>
    <p:extLst>
      <p:ext uri="{BB962C8B-B14F-4D97-AF65-F5344CB8AC3E}">
        <p14:creationId xmlns:p14="http://schemas.microsoft.com/office/powerpoint/2010/main" val="158571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r>
              <a:rPr lang="en-US" dirty="0"/>
              <a:t>general purpose</a:t>
            </a:r>
          </a:p>
          <a:p>
            <a:r>
              <a:rPr lang="en-US" dirty="0"/>
              <a:t>multi-paradigm</a:t>
            </a:r>
          </a:p>
          <a:p>
            <a:r>
              <a:rPr lang="en-US" dirty="0"/>
              <a:t>interpreted</a:t>
            </a:r>
          </a:p>
          <a:p>
            <a:pPr marL="0" indent="0">
              <a:buNone/>
            </a:pPr>
            <a:r>
              <a:rPr lang="en-US" dirty="0"/>
              <a:t>programming language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3486714" y="1514662"/>
            <a:ext cx="6419276" cy="4359089"/>
          </a:xfrm>
          <a:prstGeom prst="rect">
            <a:avLst/>
          </a:prstGeom>
        </p:spPr>
        <p:txBody>
          <a:bodyPr vert="horz" lIns="110557" tIns="55279" rIns="110557" bIns="5527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free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used for (almost) everything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imperative, object-oriented, functional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not compiled as FORTRAN or C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9"/>
          <a:stretch/>
        </p:blipFill>
        <p:spPr>
          <a:xfrm>
            <a:off x="7398282" y="305336"/>
            <a:ext cx="4534277" cy="1421968"/>
          </a:xfrm>
          <a:prstGeom prst="rect">
            <a:avLst/>
          </a:prstGeom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9414855" y="1931356"/>
            <a:ext cx="2904368" cy="1824888"/>
          </a:xfrm>
          <a:prstGeom prst="rect">
            <a:avLst/>
          </a:prstGeom>
        </p:spPr>
        <p:txBody>
          <a:bodyPr vert="horz" lIns="110557" tIns="55279" rIns="110557" bIns="55279"/>
          <a:lstStyle>
            <a:lvl1pPr marL="342876" indent="-342876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1800" b="1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742896" indent="-285729" algn="l" defTabSz="45716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2917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5" indent="-228583" algn="l" defTabSz="45716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52" indent="-228583" algn="l" defTabSz="45716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85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52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9" indent="-228583" algn="l" defTabSz="45716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but scientific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stack also with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external libraries</a:t>
            </a:r>
          </a:p>
        </p:txBody>
      </p:sp>
      <p:sp>
        <p:nvSpPr>
          <p:cNvPr id="11" name="Freihandform 10"/>
          <p:cNvSpPr/>
          <p:nvPr/>
        </p:nvSpPr>
        <p:spPr>
          <a:xfrm>
            <a:off x="7728116" y="2549924"/>
            <a:ext cx="1739237" cy="374021"/>
          </a:xfrm>
          <a:custGeom>
            <a:avLst/>
            <a:gdLst>
              <a:gd name="connsiteX0" fmla="*/ 1273057 w 1273057"/>
              <a:gd name="connsiteY0" fmla="*/ 47445 h 278033"/>
              <a:gd name="connsiteX1" fmla="*/ 605147 w 1273057"/>
              <a:gd name="connsiteY1" fmla="*/ 7688 h 278033"/>
              <a:gd name="connsiteX2" fmla="*/ 96264 w 1273057"/>
              <a:gd name="connsiteY2" fmla="*/ 182617 h 278033"/>
              <a:gd name="connsiteX3" fmla="*/ 848 w 1273057"/>
              <a:gd name="connsiteY3" fmla="*/ 278033 h 278033"/>
              <a:gd name="connsiteX0" fmla="*/ 1242379 w 1242379"/>
              <a:gd name="connsiteY0" fmla="*/ 47445 h 295178"/>
              <a:gd name="connsiteX1" fmla="*/ 574469 w 1242379"/>
              <a:gd name="connsiteY1" fmla="*/ 7688 h 295178"/>
              <a:gd name="connsiteX2" fmla="*/ 65586 w 1242379"/>
              <a:gd name="connsiteY2" fmla="*/ 182617 h 295178"/>
              <a:gd name="connsiteX3" fmla="*/ 8270 w 1242379"/>
              <a:gd name="connsiteY3" fmla="*/ 295178 h 295178"/>
              <a:gd name="connsiteX0" fmla="*/ 1176793 w 1176793"/>
              <a:gd name="connsiteY0" fmla="*/ 47445 h 182617"/>
              <a:gd name="connsiteX1" fmla="*/ 508883 w 1176793"/>
              <a:gd name="connsiteY1" fmla="*/ 7688 h 182617"/>
              <a:gd name="connsiteX2" fmla="*/ 0 w 1176793"/>
              <a:gd name="connsiteY2" fmla="*/ 182617 h 182617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220608 w 1220608"/>
              <a:gd name="connsiteY0" fmla="*/ 50108 h 223380"/>
              <a:gd name="connsiteX1" fmla="*/ 552698 w 1220608"/>
              <a:gd name="connsiteY1" fmla="*/ 10351 h 223380"/>
              <a:gd name="connsiteX2" fmla="*/ 0 w 1220608"/>
              <a:gd name="connsiteY2" fmla="*/ 223380 h 223380"/>
              <a:gd name="connsiteX0" fmla="*/ 1304428 w 1304428"/>
              <a:gd name="connsiteY0" fmla="*/ 53904 h 280516"/>
              <a:gd name="connsiteX1" fmla="*/ 636518 w 1304428"/>
              <a:gd name="connsiteY1" fmla="*/ 14147 h 280516"/>
              <a:gd name="connsiteX2" fmla="*/ 0 w 1304428"/>
              <a:gd name="connsiteY2" fmla="*/ 280516 h 2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428" h="280516">
                <a:moveTo>
                  <a:pt x="1304428" y="53904"/>
                </a:moveTo>
                <a:cubicBezTo>
                  <a:pt x="1068539" y="22761"/>
                  <a:pt x="853923" y="-23622"/>
                  <a:pt x="636518" y="14147"/>
                </a:cubicBezTo>
                <a:cubicBezTo>
                  <a:pt x="419113" y="51916"/>
                  <a:pt x="153421" y="165926"/>
                  <a:pt x="0" y="280516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A5F2984-0CC8-8D4D-B13B-7650D5A44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</p:spTree>
    <p:extLst>
      <p:ext uri="{BB962C8B-B14F-4D97-AF65-F5344CB8AC3E}">
        <p14:creationId xmlns:p14="http://schemas.microsoft.com/office/powerpoint/2010/main" val="38541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F89DC3A-7E4D-D342-AB25-E684DC3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240"/>
            <a:ext cx="12192000" cy="503952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340916" y="1079772"/>
            <a:ext cx="489993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7" dirty="0">
                <a:hlinkClick r:id="rId3"/>
              </a:rPr>
              <a:t>https://www.anaconda.com/products/individual</a:t>
            </a:r>
            <a:endParaRPr lang="en-US" sz="1867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704" y="82097"/>
            <a:ext cx="3779528" cy="2947671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799024" y="2225041"/>
            <a:ext cx="2722417" cy="379656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 err="1">
                <a:latin typeface="Helvetica" pitchFamily="50" charset="0"/>
              </a:rPr>
              <a:t>VSCode</a:t>
            </a:r>
            <a:r>
              <a:rPr lang="en-US" sz="1867" b="1" dirty="0">
                <a:latin typeface="Helvetica" pitchFamily="50" charset="0"/>
              </a:rPr>
              <a:t> Editor -&gt; skip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40916" y="5605153"/>
            <a:ext cx="480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get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64-Bit </a:t>
            </a:r>
            <a:r>
              <a:rPr lang="de-DE" b="1" dirty="0" err="1" smtClean="0"/>
              <a:t>installer</a:t>
            </a:r>
            <a:r>
              <a:rPr lang="de-DE" b="1" dirty="0" smtClean="0"/>
              <a:t> </a:t>
            </a:r>
            <a:r>
              <a:rPr lang="de-DE" b="1" dirty="0" err="1" smtClean="0"/>
              <a:t>for</a:t>
            </a:r>
            <a:r>
              <a:rPr lang="de-DE" b="1" dirty="0" smtClean="0"/>
              <a:t> </a:t>
            </a:r>
            <a:r>
              <a:rPr lang="de-DE" b="1" dirty="0" err="1" smtClean="0"/>
              <a:t>your</a:t>
            </a:r>
            <a:r>
              <a:rPr lang="de-DE" b="1" dirty="0" smtClean="0"/>
              <a:t> </a:t>
            </a:r>
            <a:r>
              <a:rPr lang="de-DE" b="1" dirty="0" err="1" smtClean="0"/>
              <a:t>operating</a:t>
            </a:r>
            <a:r>
              <a:rPr lang="de-DE" b="1" dirty="0" smtClean="0"/>
              <a:t> </a:t>
            </a:r>
            <a:r>
              <a:rPr lang="de-DE" b="1" dirty="0" err="1" smtClean="0"/>
              <a:t>system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373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40916" y="5605153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Launch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Anaconda</a:t>
            </a:r>
            <a:r>
              <a:rPr lang="de-DE" b="1" dirty="0" smtClean="0"/>
              <a:t> </a:t>
            </a:r>
            <a:r>
              <a:rPr lang="de-DE" b="1" dirty="0" err="1" smtClean="0"/>
              <a:t>navigator</a:t>
            </a:r>
            <a:endParaRPr lang="en-US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0" y="1230586"/>
            <a:ext cx="4363459" cy="37214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73" y="600734"/>
            <a:ext cx="7533852" cy="5373751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7571791" y="951935"/>
            <a:ext cx="255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launch</a:t>
            </a:r>
            <a:r>
              <a:rPr lang="de-DE" b="1" dirty="0" smtClean="0"/>
              <a:t> </a:t>
            </a:r>
            <a:r>
              <a:rPr lang="de-DE" b="1" dirty="0" err="1" smtClean="0"/>
              <a:t>Jupyter</a:t>
            </a:r>
            <a:r>
              <a:rPr lang="de-DE" b="1" dirty="0" smtClean="0"/>
              <a:t> </a:t>
            </a:r>
            <a:r>
              <a:rPr lang="de-DE" b="1" dirty="0" err="1" smtClean="0"/>
              <a:t>notebook</a:t>
            </a:r>
            <a:endParaRPr lang="en-US" b="1" dirty="0"/>
          </a:p>
        </p:txBody>
      </p:sp>
      <p:cxnSp>
        <p:nvCxnSpPr>
          <p:cNvPr id="15" name="Gerade Verbindung mit Pfeil 14"/>
          <p:cNvCxnSpPr/>
          <p:nvPr/>
        </p:nvCxnSpPr>
        <p:spPr>
          <a:xfrm flipH="1">
            <a:off x="8740239" y="1321267"/>
            <a:ext cx="308758" cy="2158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489152" y="840108"/>
            <a:ext cx="533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Navigate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folder</a:t>
            </a:r>
            <a:r>
              <a:rPr lang="de-DE" b="1" dirty="0" smtClean="0"/>
              <a:t> </a:t>
            </a:r>
            <a:r>
              <a:rPr lang="de-DE" b="1" dirty="0" err="1" smtClean="0"/>
              <a:t>where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err="1" smtClean="0"/>
              <a:t>saved</a:t>
            </a:r>
            <a:r>
              <a:rPr lang="de-DE" b="1" dirty="0" smtClean="0"/>
              <a:t> part0_...</a:t>
            </a:r>
            <a:r>
              <a:rPr lang="de-DE" b="1" dirty="0" err="1" smtClean="0"/>
              <a:t>ipynb</a:t>
            </a:r>
            <a:endParaRPr lang="de-DE" b="1" dirty="0" smtClean="0"/>
          </a:p>
          <a:p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launch</a:t>
            </a:r>
            <a:r>
              <a:rPr lang="de-DE" b="1" dirty="0" smtClean="0"/>
              <a:t> </a:t>
            </a:r>
            <a:r>
              <a:rPr lang="de-DE" b="1" dirty="0" err="1" smtClean="0"/>
              <a:t>it</a:t>
            </a:r>
            <a:r>
              <a:rPr lang="de-DE" b="1" dirty="0" smtClean="0"/>
              <a:t> (</a:t>
            </a:r>
            <a:r>
              <a:rPr lang="de-DE" b="1" dirty="0" err="1" smtClean="0"/>
              <a:t>click</a:t>
            </a:r>
            <a:r>
              <a:rPr lang="de-DE" b="1" dirty="0" smtClean="0"/>
              <a:t> on </a:t>
            </a:r>
            <a:r>
              <a:rPr lang="de-DE" b="1" dirty="0" err="1" smtClean="0"/>
              <a:t>it</a:t>
            </a:r>
            <a:r>
              <a:rPr lang="de-DE" b="1" dirty="0" smtClean="0"/>
              <a:t>)</a:t>
            </a:r>
            <a:endParaRPr lang="en-US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549686"/>
            <a:ext cx="8988941" cy="42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600995" y="991025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Click </a:t>
            </a:r>
            <a:r>
              <a:rPr lang="de-DE" b="1" dirty="0" err="1" smtClean="0"/>
              <a:t>here</a:t>
            </a:r>
            <a:endParaRPr lang="en-US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58" y="1486439"/>
            <a:ext cx="10697421" cy="4491488"/>
          </a:xfrm>
          <a:prstGeom prst="rect">
            <a:avLst/>
          </a:prstGeom>
        </p:spPr>
      </p:pic>
      <p:cxnSp>
        <p:nvCxnSpPr>
          <p:cNvPr id="9" name="Gerade Verbindung mit Pfeil 8"/>
          <p:cNvCxnSpPr/>
          <p:nvPr/>
        </p:nvCxnSpPr>
        <p:spPr>
          <a:xfrm flipH="1">
            <a:off x="3774511" y="1289356"/>
            <a:ext cx="308758" cy="9788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16" y="4837556"/>
            <a:ext cx="5185435" cy="1337454"/>
          </a:xfrm>
          <a:prstGeom prst="rect">
            <a:avLst/>
          </a:prstGeom>
        </p:spPr>
      </p:pic>
      <p:cxnSp>
        <p:nvCxnSpPr>
          <p:cNvPr id="12" name="Gerade Verbindung mit Pfeil 11"/>
          <p:cNvCxnSpPr/>
          <p:nvPr/>
        </p:nvCxnSpPr>
        <p:spPr>
          <a:xfrm flipH="1">
            <a:off x="11480160" y="4239491"/>
            <a:ext cx="11876" cy="16927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1103908" y="3812013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Click </a:t>
            </a:r>
            <a:r>
              <a:rPr lang="de-DE" b="1" dirty="0" err="1" smtClean="0"/>
              <a:t>here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48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Anaconda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3" y="1679740"/>
            <a:ext cx="4010025" cy="276225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900005" y="4589124"/>
            <a:ext cx="22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err="1" smtClean="0"/>
              <a:t>should</a:t>
            </a:r>
            <a:r>
              <a:rPr lang="de-DE" b="1" dirty="0" smtClean="0"/>
              <a:t> </a:t>
            </a:r>
            <a:r>
              <a:rPr lang="de-DE" b="1" dirty="0" err="1" smtClean="0"/>
              <a:t>see</a:t>
            </a:r>
            <a:r>
              <a:rPr lang="de-DE" b="1" dirty="0" smtClean="0"/>
              <a:t> a </a:t>
            </a:r>
            <a:r>
              <a:rPr lang="de-DE" b="1" dirty="0" err="1" smtClean="0"/>
              <a:t>plot</a:t>
            </a:r>
            <a:endParaRPr lang="de-DE" b="1" dirty="0" smtClean="0"/>
          </a:p>
        </p:txBody>
      </p:sp>
      <p:sp>
        <p:nvSpPr>
          <p:cNvPr id="17" name="Textfeld 16"/>
          <p:cNvSpPr txBox="1"/>
          <p:nvPr/>
        </p:nvSpPr>
        <p:spPr>
          <a:xfrm>
            <a:off x="4936305" y="1306600"/>
            <a:ext cx="6751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Please</a:t>
            </a:r>
            <a:r>
              <a:rPr lang="de-DE" b="1" dirty="0" smtClean="0"/>
              <a:t> </a:t>
            </a:r>
            <a:r>
              <a:rPr lang="de-DE" b="1" dirty="0" err="1" smtClean="0"/>
              <a:t>drop</a:t>
            </a:r>
            <a:r>
              <a:rPr lang="de-DE" b="1" dirty="0" smtClean="0"/>
              <a:t> </a:t>
            </a:r>
            <a:r>
              <a:rPr lang="de-DE" b="1" dirty="0" err="1" smtClean="0"/>
              <a:t>us</a:t>
            </a:r>
            <a:r>
              <a:rPr lang="de-DE" b="1" dirty="0" smtClean="0"/>
              <a:t> an email </a:t>
            </a:r>
            <a:r>
              <a:rPr lang="de-DE" b="1" dirty="0" err="1" smtClean="0"/>
              <a:t>and</a:t>
            </a:r>
            <a:r>
              <a:rPr lang="de-DE" b="1" dirty="0" smtClean="0"/>
              <a:t> </a:t>
            </a:r>
            <a:r>
              <a:rPr lang="de-DE" b="1" dirty="0" err="1" smtClean="0"/>
              <a:t>attach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plot</a:t>
            </a:r>
            <a:r>
              <a:rPr lang="de-DE" b="1" dirty="0" smtClean="0"/>
              <a:t>, so </a:t>
            </a:r>
            <a:r>
              <a:rPr lang="de-DE" b="1" dirty="0" err="1" smtClean="0"/>
              <a:t>we</a:t>
            </a:r>
            <a:r>
              <a:rPr lang="de-DE" b="1" dirty="0" smtClean="0"/>
              <a:t> </a:t>
            </a:r>
            <a:r>
              <a:rPr lang="de-DE" b="1" dirty="0" err="1" smtClean="0"/>
              <a:t>know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err="1" smtClean="0"/>
              <a:t>made</a:t>
            </a:r>
            <a:r>
              <a:rPr lang="de-DE" b="1" dirty="0" smtClean="0"/>
              <a:t> </a:t>
            </a:r>
            <a:r>
              <a:rPr lang="de-DE" b="1" dirty="0" err="1" smtClean="0"/>
              <a:t>it</a:t>
            </a:r>
            <a:endParaRPr lang="de-DE" b="1" dirty="0" smtClean="0"/>
          </a:p>
          <a:p>
            <a:r>
              <a:rPr lang="de-DE" b="1" dirty="0" smtClean="0"/>
              <a:t>Or send </a:t>
            </a:r>
            <a:r>
              <a:rPr lang="de-DE" b="1" dirty="0" err="1" smtClean="0"/>
              <a:t>us</a:t>
            </a:r>
            <a:r>
              <a:rPr lang="de-DE" b="1" dirty="0" smtClean="0"/>
              <a:t> a </a:t>
            </a:r>
            <a:r>
              <a:rPr lang="de-DE" b="1" dirty="0" err="1" smtClean="0"/>
              <a:t>description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the</a:t>
            </a:r>
            <a:r>
              <a:rPr lang="de-DE" b="1" dirty="0" smtClean="0"/>
              <a:t> </a:t>
            </a:r>
            <a:r>
              <a:rPr lang="de-DE" b="1" dirty="0" err="1" smtClean="0"/>
              <a:t>problem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into</a:t>
            </a:r>
            <a:endParaRPr lang="de-DE" b="1" dirty="0" smtClean="0"/>
          </a:p>
          <a:p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3491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69A46F-152B-0446-B323-813360CA0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3"/>
          <a:stretch/>
        </p:blipFill>
        <p:spPr>
          <a:xfrm>
            <a:off x="1916645" y="1163274"/>
            <a:ext cx="9126833" cy="4691461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Optional: </a:t>
            </a:r>
            <a:r>
              <a:rPr lang="en-US" dirty="0" err="1" smtClean="0"/>
              <a:t>PyCharm</a:t>
            </a:r>
            <a:r>
              <a:rPr lang="en-US" dirty="0" smtClean="0"/>
              <a:t> </a:t>
            </a:r>
            <a:r>
              <a:rPr lang="en-US" dirty="0"/>
              <a:t>IDE Installation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Rechteck 2"/>
          <p:cNvSpPr/>
          <p:nvPr/>
        </p:nvSpPr>
        <p:spPr>
          <a:xfrm>
            <a:off x="340915" y="1079772"/>
            <a:ext cx="6710748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67" dirty="0">
                <a:hlinkClick r:id="rId3"/>
              </a:rPr>
              <a:t>https://www.jetbrains.com/pycharm/download/#section=windows</a:t>
            </a:r>
            <a:endParaRPr lang="en-US" sz="1867" b="1" u="sng" dirty="0">
              <a:solidFill>
                <a:schemeClr val="tx2">
                  <a:lumMod val="60000"/>
                  <a:lumOff val="40000"/>
                </a:schemeClr>
              </a:solidFill>
              <a:latin typeface="Helvetica" pitchFamily="50" charset="0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99B3C632-A97A-F647-B813-E7BDA099D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DAC39-095C-2B49-B5A2-82656B3301EA}"/>
              </a:ext>
            </a:extLst>
          </p:cNvPr>
          <p:cNvSpPr txBox="1"/>
          <p:nvPr/>
        </p:nvSpPr>
        <p:spPr>
          <a:xfrm rot="501714">
            <a:off x="7758954" y="544146"/>
            <a:ext cx="4149341" cy="140525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133" b="1" dirty="0">
                <a:solidFill>
                  <a:srgbClr val="C00000"/>
                </a:solidFill>
              </a:rPr>
              <a:t>Professional Version free for </a:t>
            </a:r>
          </a:p>
          <a:p>
            <a:pPr algn="ctr"/>
            <a:r>
              <a:rPr lang="en-US" sz="2133" b="1" dirty="0">
                <a:solidFill>
                  <a:srgbClr val="C00000"/>
                </a:solidFill>
              </a:rPr>
              <a:t>University Students</a:t>
            </a:r>
          </a:p>
          <a:p>
            <a:pPr algn="ctr"/>
            <a:r>
              <a:rPr lang="en-US" sz="2133" b="1" dirty="0">
                <a:solidFill>
                  <a:srgbClr val="C00000"/>
                </a:solidFill>
              </a:rPr>
              <a:t>with JetBrains Account</a:t>
            </a:r>
            <a:endParaRPr lang="en-GB" sz="2133" dirty="0">
              <a:hlinkClick r:id="rId4"/>
            </a:endParaRPr>
          </a:p>
          <a:p>
            <a:pPr algn="ctr"/>
            <a:r>
              <a:rPr lang="en-GB" sz="2133" dirty="0">
                <a:hlinkClick r:id="rId4"/>
              </a:rPr>
              <a:t>https://account.jetbrains.com/login</a:t>
            </a:r>
            <a:endParaRPr lang="en-US" sz="2133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2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?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6"/>
          </p:nvPr>
        </p:nvSpPr>
        <p:spPr>
          <a:xfrm>
            <a:off x="438725" y="1190568"/>
            <a:ext cx="6419276" cy="4359089"/>
          </a:xfrm>
        </p:spPr>
        <p:txBody>
          <a:bodyPr/>
          <a:lstStyle/>
          <a:p>
            <a:r>
              <a:rPr lang="en-US" dirty="0" err="1"/>
              <a:t>ipython</a:t>
            </a:r>
            <a:r>
              <a:rPr lang="en-US" dirty="0"/>
              <a:t> console</a:t>
            </a:r>
          </a:p>
          <a:p>
            <a:endParaRPr lang="en-US" dirty="0"/>
          </a:p>
          <a:p>
            <a:r>
              <a:rPr lang="en-US" dirty="0"/>
              <a:t>IDE (PyCharm)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script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D522143-CE50-46CE-BAE4-BFE55FD4A9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24" y="3657600"/>
            <a:ext cx="4559600" cy="224326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6" y="4837217"/>
            <a:ext cx="4559599" cy="1011764"/>
          </a:xfrm>
          <a:prstGeom prst="rect">
            <a:avLst/>
          </a:prstGeom>
          <a:ln w="12700">
            <a:solidFill>
              <a:srgbClr val="FFFFFF"/>
            </a:solidFill>
          </a:ln>
        </p:spPr>
      </p:pic>
      <p:cxnSp>
        <p:nvCxnSpPr>
          <p:cNvPr id="12" name="Gerade Verbindung mit Pfeil 11"/>
          <p:cNvCxnSpPr/>
          <p:nvPr/>
        </p:nvCxnSpPr>
        <p:spPr>
          <a:xfrm flipV="1">
            <a:off x="3549570" y="1311797"/>
            <a:ext cx="2229229" cy="1388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cxnSpLocks/>
          </p:cNvCxnSpPr>
          <p:nvPr/>
        </p:nvCxnSpPr>
        <p:spPr>
          <a:xfrm>
            <a:off x="3374266" y="2337324"/>
            <a:ext cx="2172236" cy="90952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1960197" y="3197847"/>
            <a:ext cx="225280" cy="6938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0D1EC3D-BB50-9744-B8F9-DA6328F34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74511" y="6372093"/>
            <a:ext cx="4751539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lvl1pPr algn="ctr">
              <a:defRPr sz="1333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DE" dirty="0"/>
              <a:t>M. Radenz, </a:t>
            </a:r>
            <a:r>
              <a:rPr lang="de-DE" dirty="0">
                <a:solidFill>
                  <a:srgbClr val="C00000"/>
                </a:solidFill>
              </a:rPr>
              <a:t>W. Schimmel, T. Vogl </a:t>
            </a:r>
            <a:r>
              <a:rPr lang="de-DE" dirty="0"/>
              <a:t>Python Crash-Course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730-D88A-E64C-A2DB-B656500454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55"/>
          <a:stretch/>
        </p:blipFill>
        <p:spPr>
          <a:xfrm>
            <a:off x="6096000" y="30692"/>
            <a:ext cx="5357611" cy="2576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A8F4F2-BB9B-374A-B003-8AE2EC925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586" y="2765373"/>
            <a:ext cx="6565559" cy="409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5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Breitbild</PresentationFormat>
  <Paragraphs>95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Wingdings</vt:lpstr>
      <vt:lpstr>Office Theme</vt:lpstr>
      <vt:lpstr>Part 0: Installation &amp; 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0: Installation &amp; Introduction</dc:title>
  <dc:creator>Willi Willi</dc:creator>
  <cp:lastModifiedBy>teresa</cp:lastModifiedBy>
  <cp:revision>5</cp:revision>
  <dcterms:created xsi:type="dcterms:W3CDTF">2020-09-21T09:24:02Z</dcterms:created>
  <dcterms:modified xsi:type="dcterms:W3CDTF">2020-09-22T07:23:57Z</dcterms:modified>
</cp:coreProperties>
</file>